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4"/>
  </p:sldMasterIdLst>
  <p:notesMasterIdLst>
    <p:notesMasterId r:id="rId30"/>
  </p:notesMasterIdLst>
  <p:handoutMasterIdLst>
    <p:handoutMasterId r:id="rId31"/>
  </p:handoutMasterIdLst>
  <p:sldIdLst>
    <p:sldId id="256" r:id="rId5"/>
    <p:sldId id="257" r:id="rId6"/>
    <p:sldId id="330" r:id="rId7"/>
    <p:sldId id="305" r:id="rId8"/>
    <p:sldId id="339" r:id="rId9"/>
    <p:sldId id="343" r:id="rId10"/>
    <p:sldId id="344" r:id="rId11"/>
    <p:sldId id="362" r:id="rId12"/>
    <p:sldId id="345" r:id="rId13"/>
    <p:sldId id="358" r:id="rId14"/>
    <p:sldId id="361" r:id="rId15"/>
    <p:sldId id="347" r:id="rId16"/>
    <p:sldId id="348" r:id="rId17"/>
    <p:sldId id="349" r:id="rId18"/>
    <p:sldId id="350" r:id="rId19"/>
    <p:sldId id="360" r:id="rId20"/>
    <p:sldId id="351" r:id="rId21"/>
    <p:sldId id="352" r:id="rId22"/>
    <p:sldId id="359" r:id="rId23"/>
    <p:sldId id="355" r:id="rId24"/>
    <p:sldId id="356" r:id="rId25"/>
    <p:sldId id="357" r:id="rId26"/>
    <p:sldId id="353" r:id="rId27"/>
    <p:sldId id="354" r:id="rId28"/>
    <p:sldId id="33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14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53" autoAdjust="0"/>
    <p:restoredTop sz="93725" autoAdjust="0"/>
  </p:normalViewPr>
  <p:slideViewPr>
    <p:cSldViewPr snapToGrid="0">
      <p:cViewPr>
        <p:scale>
          <a:sx n="63" d="100"/>
          <a:sy n="63" d="100"/>
        </p:scale>
        <p:origin x="396" y="1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836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A47A63F-9D06-479D-A04D-717692D4326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1F70DC-6EDE-457C-B55A-39AC7DE41A3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7C06C4-C5A6-48FB-97F5-B20A44F857E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6987CF-42F5-4BB0-AD0D-1D64C359446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368FB4-296C-4F8C-BFA3-D7C3AD617B6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555657-0A12-495F-9FFA-D8F7554E7C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4322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2B2CC-0155-4E5E-A890-531D58ADF5B2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780FBB-F712-42E7-8C2F-226D98798B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153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3FB0C32-F044-4939-92E4-8BA39B7A3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50" y="-66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584BE8A-3E34-4967-9E7C-13EC8F6A9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50" y="-663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9BFF676-EC35-4FFD-8894-CA4F28307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50" y="0"/>
            <a:ext cx="12188952" cy="6858000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2DA1557-E095-4C82-B659-3AF550080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2746250" y="-663"/>
            <a:ext cx="6857999" cy="6857998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520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F34E5EF-94D7-4AE0-BDD1-81A3ECDE61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77040" y="1193411"/>
            <a:ext cx="5589934" cy="5737916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5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829E57E-3199-4AAA-B2D5-F93264FDA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6442672" y="193606"/>
            <a:ext cx="5760743" cy="5737917"/>
          </a:xfrm>
          <a:prstGeom prst="ellipse">
            <a:avLst/>
          </a:prstGeom>
          <a:gradFill>
            <a:gsLst>
              <a:gs pos="0">
                <a:schemeClr val="accent1">
                  <a:alpha val="20000"/>
                </a:schemeClr>
              </a:gs>
              <a:gs pos="100000">
                <a:schemeClr val="accent5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1003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Picture 16" descr="Tag=CustomerPhoto&#10;Crop=1&#10;Align=N/A">
            <a:extLst>
              <a:ext uri="{FF2B5EF4-FFF2-40B4-BE49-F238E27FC236}">
                <a16:creationId xmlns:a16="http://schemas.microsoft.com/office/drawing/2014/main" id="{8A791822-0971-4E61-A5E4-9AAD258F58E3}"/>
              </a:ext>
            </a:extLst>
          </p:cNvPr>
          <p:cNvPicPr>
            <a:picLocks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" y="-663"/>
            <a:ext cx="12188952" cy="6858000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B86D7D99-F789-4EDA-861D-B6B994F05F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50" y="1121700"/>
            <a:ext cx="9144000" cy="23876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Cambria" panose="02040503050406030204" pitchFamily="18" charset="0"/>
              <a:cs typeface="Sabon Next LT" panose="020B0502040204020203" pitchFamily="2" charset="0"/>
            </a:endParaRP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2B39487B-EA73-4D7B-93AA-D63B49F4DA7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27050" y="3600450"/>
            <a:ext cx="9144000" cy="24511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effectLst/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5544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73294AE-7408-47DB-898D-41F8C069B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57251"/>
            <a:ext cx="6156051" cy="2076450"/>
          </a:xfrm>
        </p:spPr>
        <p:txBody>
          <a:bodyPr anchor="b">
            <a:normAutofit/>
          </a:bodyPr>
          <a:lstStyle/>
          <a:p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973052A-4118-4E04-81F8-A44EC172F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7" y="3190875"/>
            <a:ext cx="6156052" cy="298608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</a:lstStyle>
          <a:p>
            <a:pPr marL="228600" indent="-228600"/>
            <a:endParaRPr lang="en-US" sz="2000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988D1E1-6064-4D6A-9EB1-578E20A2A0ED}"/>
              </a:ext>
            </a:extLst>
          </p:cNvPr>
          <p:cNvSpPr txBox="1">
            <a:spLocks/>
          </p:cNvSpPr>
          <p:nvPr userDrawn="1"/>
        </p:nvSpPr>
        <p:spPr>
          <a:xfrm>
            <a:off x="841248" y="6429375"/>
            <a:ext cx="26467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 cap="all" spc="15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AB23B9F-B223-42FC-B961-B8BFC75D2259}" type="datetime1">
              <a:rPr lang="en-US" smtClean="0">
                <a:solidFill>
                  <a:schemeClr val="tx2">
                    <a:alpha val="60000"/>
                  </a:schemeClr>
                </a:solidFill>
              </a:rPr>
              <a:pPr/>
              <a:t>11/24/2025</a:t>
            </a:fld>
            <a:endParaRPr lang="en-US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BD47C5CB-0317-4DC6-A76F-38A5BB1FD1C2}"/>
              </a:ext>
            </a:extLst>
          </p:cNvPr>
          <p:cNvSpPr txBox="1">
            <a:spLocks/>
          </p:cNvSpPr>
          <p:nvPr userDrawn="1"/>
        </p:nvSpPr>
        <p:spPr>
          <a:xfrm>
            <a:off x="4044696" y="64293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 cap="all" spc="15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tx2">
                    <a:alpha val="60000"/>
                  </a:schemeClr>
                </a:solidFill>
              </a:rPr>
              <a:t>Sample footer text</a:t>
            </a:r>
            <a:endParaRPr lang="en-US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8CCF6E15-0BE7-453B-BBD4-B379C390AD22}"/>
              </a:ext>
            </a:extLst>
          </p:cNvPr>
          <p:cNvSpPr txBox="1">
            <a:spLocks/>
          </p:cNvSpPr>
          <p:nvPr userDrawn="1"/>
        </p:nvSpPr>
        <p:spPr>
          <a:xfrm>
            <a:off x="8613648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 cap="all" spc="15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8844951-7827-47D4-8276-7DDE1FA7D85A}" type="slidenum">
              <a:rPr lang="en-US" smtClean="0">
                <a:solidFill>
                  <a:schemeClr val="tx2">
                    <a:alpha val="60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E092228-4487-4E3A-AEE3-12DC34A061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4928" y="484632"/>
            <a:ext cx="4279392" cy="2862072"/>
          </a:xfrm>
          <a:solidFill>
            <a:schemeClr val="accent6"/>
          </a:solidFill>
        </p:spPr>
        <p:txBody>
          <a:bodyPr/>
          <a:lstStyle/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6AB20921-6E7F-4BD8-9399-D18CABB64B9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4928" y="3511296"/>
            <a:ext cx="4279392" cy="2862072"/>
          </a:xfrm>
          <a:solidFill>
            <a:schemeClr val="accent6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430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022B425-A1C3-4DFE-BF49-1B9F96D46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893769"/>
            <a:ext cx="5992550" cy="2319306"/>
          </a:xfrm>
        </p:spPr>
        <p:txBody>
          <a:bodyPr anchor="t">
            <a:normAutofit/>
          </a:bodyPr>
          <a:lstStyle/>
          <a:p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AEC60F9-EA79-4A18-B040-024AFB62FD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3776" y="484632"/>
            <a:ext cx="11210544" cy="3191256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B88B7B-A749-40EA-A140-38D1E04EF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9133" y="3893770"/>
            <a:ext cx="4377714" cy="2319306"/>
          </a:xfrm>
        </p:spPr>
        <p:txBody>
          <a:bodyPr anchor="t">
            <a:normAutofit/>
          </a:bodyPr>
          <a:lstStyle>
            <a:lvl1pPr marL="0" indent="0">
              <a:buNone/>
              <a:defRPr sz="2800"/>
            </a:lvl1pPr>
          </a:lstStyle>
          <a:p>
            <a:pPr marL="228600" indent="-228600"/>
            <a:endParaRPr lang="en-US" sz="1800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18489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3200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0951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8768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1295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57399"/>
            <a:ext cx="5181600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730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8130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6152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085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3F98AFCE-98D2-46C5-82A8-E45659B17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F69999FB-8585-40F0-990C-6A0BAD1C80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768738E-7449-46C1-B7D3-844FE2BA7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399"/>
            <a:ext cx="5992550" cy="2827422"/>
          </a:xfrm>
        </p:spPr>
        <p:txBody>
          <a:bodyPr anchor="t">
            <a:normAutofit/>
          </a:bodyPr>
          <a:lstStyle/>
          <a:p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0FF04F9-E792-4C19-9FD5-44800CEB2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6085" y="914400"/>
            <a:ext cx="4377714" cy="2827422"/>
          </a:xfrm>
        </p:spPr>
        <p:txBody>
          <a:bodyPr anchor="t">
            <a:normAutofit/>
          </a:bodyPr>
          <a:lstStyle>
            <a:lvl1pPr marL="0" indent="0">
              <a:buNone/>
              <a:defRPr sz="2800"/>
            </a:lvl1pPr>
          </a:lstStyle>
          <a:p>
            <a:pPr marL="228600" indent="-228600"/>
            <a:endParaRPr lang="en-US" sz="1800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F2F9DF6-DFB9-44A8-B629-57F58893AD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538" y="4059936"/>
            <a:ext cx="2807208" cy="2322576"/>
          </a:xfrm>
          <a:solidFill>
            <a:schemeClr val="accent6"/>
          </a:solidFill>
        </p:spPr>
        <p:txBody>
          <a:bodyPr/>
          <a:lstStyle/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927BC207-43FE-4B6A-AEBE-875B69CF97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91840" y="4059936"/>
            <a:ext cx="2807208" cy="2322576"/>
          </a:xfrm>
          <a:solidFill>
            <a:schemeClr val="accent6"/>
          </a:solidFill>
        </p:spPr>
        <p:txBody>
          <a:bodyPr/>
          <a:lstStyle/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EBBF5499-9A70-4846-B98E-316EC17F9FC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4059936"/>
            <a:ext cx="2807208" cy="2322576"/>
          </a:xfrm>
          <a:solidFill>
            <a:schemeClr val="accent6"/>
          </a:solidFill>
        </p:spPr>
        <p:txBody>
          <a:bodyPr/>
          <a:lstStyle/>
          <a:p>
            <a:endParaRPr lang="en-US"/>
          </a:p>
        </p:txBody>
      </p:sp>
      <p:sp>
        <p:nvSpPr>
          <p:cNvPr id="17" name="Picture Placeholder 13">
            <a:extLst>
              <a:ext uri="{FF2B5EF4-FFF2-40B4-BE49-F238E27FC236}">
                <a16:creationId xmlns:a16="http://schemas.microsoft.com/office/drawing/2014/main" id="{C7A79F30-D473-48F6-9AC2-286C7B70F3E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906256" y="4059936"/>
            <a:ext cx="2807208" cy="2322576"/>
          </a:xfrm>
          <a:solidFill>
            <a:schemeClr val="accent6"/>
          </a:solidFill>
        </p:spPr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14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B910AFBC-7932-43F4-ABEA-C89B26986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857251"/>
            <a:ext cx="5914937" cy="2076450"/>
          </a:xfrm>
        </p:spPr>
        <p:txBody>
          <a:bodyPr anchor="b">
            <a:normAutofit/>
          </a:bodyPr>
          <a:lstStyle/>
          <a:p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178A42D-5ED2-4AB6-BE4B-410907432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190875"/>
            <a:ext cx="5914938" cy="298608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marL="228600" indent="-228600"/>
            <a:endParaRPr lang="en-US" sz="1800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29" name="Date Placeholder 1">
            <a:extLst>
              <a:ext uri="{FF2B5EF4-FFF2-40B4-BE49-F238E27FC236}">
                <a16:creationId xmlns:a16="http://schemas.microsoft.com/office/drawing/2014/main" id="{4D9A7D07-2BA3-438D-972B-EA578370D5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9375"/>
            <a:ext cx="2743200" cy="365125"/>
          </a:xfrm>
        </p:spPr>
        <p:txBody>
          <a:bodyPr/>
          <a:lstStyle>
            <a:lvl1pPr>
              <a:defRPr>
                <a:solidFill>
                  <a:schemeClr val="tx2">
                    <a:alpha val="60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8720583-BC84-48EB-85BC-AE71214A30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520" y="0"/>
            <a:ext cx="4599432" cy="228600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C3F0A5CD-C47A-4CDF-BE99-75F3A81B18F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89520" y="2286000"/>
            <a:ext cx="4599432" cy="228600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7329454B-9275-4E86-B32E-91C0DB62AA7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89520" y="4572000"/>
            <a:ext cx="4599432" cy="228600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0" name="Footer Placeholder 2">
            <a:extLst>
              <a:ext uri="{FF2B5EF4-FFF2-40B4-BE49-F238E27FC236}">
                <a16:creationId xmlns:a16="http://schemas.microsoft.com/office/drawing/2014/main" id="{21E9E1BF-D594-4F96-8DBE-5A8DD51D3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29375"/>
            <a:ext cx="4114800" cy="365125"/>
          </a:xfrm>
        </p:spPr>
        <p:txBody>
          <a:bodyPr/>
          <a:lstStyle>
            <a:lvl1pPr algn="l">
              <a:defRPr>
                <a:solidFill>
                  <a:schemeClr val="tx2">
                    <a:alpha val="60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31" name="Slide Number Placeholder 3">
            <a:extLst>
              <a:ext uri="{FF2B5EF4-FFF2-40B4-BE49-F238E27FC236}">
                <a16:creationId xmlns:a16="http://schemas.microsoft.com/office/drawing/2014/main" id="{C30FDEF8-F3F3-42D5-9EE1-EDDF18B35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792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BE04ED02-B678-4D1E-BEDA-7E28F9038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7" y="9278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E2C5A2-B8B2-47C5-8E1B-3A97E2C9BB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325" y="9278"/>
            <a:ext cx="12188952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3FD8455-A2E1-40B3-B6C4-36070AF58F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4" y="0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Freeform: Shape 7">
            <a:extLst>
              <a:ext uri="{FF2B5EF4-FFF2-40B4-BE49-F238E27FC236}">
                <a16:creationId xmlns:a16="http://schemas.microsoft.com/office/drawing/2014/main" id="{0F53BE70-C6B1-407C-9333-7251BDC77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3186" y="9279"/>
            <a:ext cx="5770017" cy="2411171"/>
          </a:xfrm>
          <a:custGeom>
            <a:avLst/>
            <a:gdLst>
              <a:gd name="connsiteX0" fmla="*/ 0 w 5770017"/>
              <a:gd name="connsiteY0" fmla="*/ 0 h 2411171"/>
              <a:gd name="connsiteX1" fmla="*/ 5770017 w 5770017"/>
              <a:gd name="connsiteY1" fmla="*/ 0 h 2411171"/>
              <a:gd name="connsiteX2" fmla="*/ 5715824 w 5770017"/>
              <a:gd name="connsiteY2" fmla="*/ 124746 h 2411171"/>
              <a:gd name="connsiteX3" fmla="*/ 4925072 w 5770017"/>
              <a:gd name="connsiteY3" fmla="*/ 1254414 h 2411171"/>
              <a:gd name="connsiteX4" fmla="*/ 125602 w 5770017"/>
              <a:gd name="connsiteY4" fmla="*/ 1864423 h 2411171"/>
              <a:gd name="connsiteX5" fmla="*/ 0 w 5770017"/>
              <a:gd name="connsiteY5" fmla="*/ 1785927 h 2411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70017" h="2411171">
                <a:moveTo>
                  <a:pt x="0" y="0"/>
                </a:moveTo>
                <a:lnTo>
                  <a:pt x="5770017" y="0"/>
                </a:lnTo>
                <a:lnTo>
                  <a:pt x="5715824" y="124746"/>
                </a:lnTo>
                <a:cubicBezTo>
                  <a:pt x="5526044" y="533784"/>
                  <a:pt x="5262460" y="917027"/>
                  <a:pt x="4925072" y="1254414"/>
                </a:cubicBezTo>
                <a:cubicBezTo>
                  <a:pt x="3623720" y="2555767"/>
                  <a:pt x="1640148" y="2759102"/>
                  <a:pt x="125602" y="1864423"/>
                </a:cubicBezTo>
                <a:lnTo>
                  <a:pt x="0" y="1785927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20000"/>
                </a:schemeClr>
              </a:gs>
              <a:gs pos="100000">
                <a:schemeClr val="accent1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520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05864DDE-75C0-4BE6-93FF-A960706ADE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4" y="0"/>
            <a:ext cx="12188952" cy="6858000"/>
          </a:xfrm>
          <a:prstGeom prst="frame">
            <a:avLst>
              <a:gd name="adj1" fmla="val 716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BC3FA0F-EAE5-4DCE-ACFF-9AD00ED39F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7477" y="1131641"/>
            <a:ext cx="5322618" cy="2387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endParaRPr lang="en-US" dirty="0">
              <a:solidFill>
                <a:srgbClr val="FFFFFF"/>
              </a:solidFill>
              <a:ea typeface="Cambria" panose="02040503050406030204" pitchFamily="18" charset="0"/>
              <a:cs typeface="Sabon Next LT" panose="020B0502040204020203" pitchFamily="2" charset="0"/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71FA5E0E-BEE1-4976-92B1-61EF64E343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84848" y="905256"/>
            <a:ext cx="4581144" cy="2450592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03379FE8-A6CE-4F5A-BE1A-B2267589BE8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84848" y="3520440"/>
            <a:ext cx="4581144" cy="2450592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DD090CA-24E8-46A7-889A-A4FDD00A33E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200" y="3600450"/>
            <a:ext cx="5322888" cy="245110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0935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able Chart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 typeface="Wingdings" panose="05000000000000000000" pitchFamily="2" charset="2"/>
              <a:buChar char="§"/>
              <a:defRPr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859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03B5BF0-238D-481F-A15B-206D1E2FED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578E43B-8F1B-4CBD-B09E-5AD9A247E3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38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ame 13">
            <a:extLst>
              <a:ext uri="{FF2B5EF4-FFF2-40B4-BE49-F238E27FC236}">
                <a16:creationId xmlns:a16="http://schemas.microsoft.com/office/drawing/2014/main" id="{737C17C2-E2A6-4219-AE02-C8EAF943C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389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E7BC3CE-3806-41F3-B4F6-EBB2C3E9EA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" y="484632"/>
            <a:ext cx="12179808" cy="5907024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DC036CF-E92D-4E80-8E6B-1B06EDDFD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1016"/>
            <a:ext cx="4800600" cy="3749040"/>
          </a:xfrm>
        </p:spPr>
        <p:txBody>
          <a:bodyPr anchor="b" anchorCtr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BADCFE1B-ABA2-4B11-B7DE-02CE383D6F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0" y="4835779"/>
            <a:ext cx="4800600" cy="1066800"/>
          </a:xfrm>
        </p:spPr>
        <p:txBody>
          <a:bodyPr>
            <a:normAutofit/>
          </a:bodyPr>
          <a:lstStyle>
            <a:lvl1pPr marL="228600" indent="0">
              <a:buNone/>
              <a:defRPr sz="2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905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B84B862-7F1F-4B98-B437-936D8A73A9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664" y="2240280"/>
            <a:ext cx="2286000" cy="2322576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C76B23B2-3605-4292-9F96-F34651B689A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538728" y="2240280"/>
            <a:ext cx="2286000" cy="2322576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7" name="Picture Placeholder 14">
            <a:extLst>
              <a:ext uri="{FF2B5EF4-FFF2-40B4-BE49-F238E27FC236}">
                <a16:creationId xmlns:a16="http://schemas.microsoft.com/office/drawing/2014/main" id="{AB1E9EC3-2FB6-4E1C-8211-306450FDEE7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45936" y="2267712"/>
            <a:ext cx="2286000" cy="2322576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8" name="Picture Placeholder 14">
            <a:extLst>
              <a:ext uri="{FF2B5EF4-FFF2-40B4-BE49-F238E27FC236}">
                <a16:creationId xmlns:a16="http://schemas.microsoft.com/office/drawing/2014/main" id="{F3628146-045F-4FBC-A365-3D1D4B3DA6E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53144" y="2267712"/>
            <a:ext cx="2286000" cy="2322576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B50972B-CA23-4B92-987F-EE48ECCFF59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1363" y="4733925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2000">
                <a:latin typeface="+mj-lt"/>
              </a:defRPr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8DE19225-DA72-4A39-8CFD-695BFBB93E6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40664" y="5343144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1600"/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E66A7C97-DBB6-4333-B12F-E26C38E69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728" y="4733925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2000">
                <a:latin typeface="+mj-lt"/>
              </a:defRPr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041FA0B5-660E-478A-AF8A-196DBD6AE43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029" y="5343144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1600"/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Text Placeholder 19">
            <a:extLst>
              <a:ext uri="{FF2B5EF4-FFF2-40B4-BE49-F238E27FC236}">
                <a16:creationId xmlns:a16="http://schemas.microsoft.com/office/drawing/2014/main" id="{77C92085-3D01-44E4-BA12-E39F1EA0ACE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67973" y="4733544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2000">
                <a:latin typeface="+mj-lt"/>
              </a:defRPr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35DA97BC-7224-440A-A227-8F4A1018043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7274" y="5342763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1600"/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C236524B-4724-42FA-A2B2-33566478FD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4639" y="4737100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2000">
                <a:latin typeface="+mj-lt"/>
              </a:defRPr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5F7DE4ED-8F4D-465C-86B4-2372AE291F5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63940" y="5346319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1600"/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55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60320"/>
            <a:ext cx="5157787" cy="3446463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8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8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8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8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60320"/>
            <a:ext cx="5183188" cy="3446463"/>
          </a:xfrm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8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8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8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8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351C83D0-CBAB-4E41-89AB-89FF36D38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C302BB0-D231-4195-8083-264C01DF9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7" y="2011680"/>
            <a:ext cx="5157787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5B2A70FA-99E0-466C-AC57-33C48353BB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69027" y="2011680"/>
            <a:ext cx="5183187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5747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10515600" cy="13258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3383280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60320"/>
            <a:ext cx="3383280" cy="3446463"/>
          </a:xfrm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4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4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4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4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04360" y="2011680"/>
            <a:ext cx="3383280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04360" y="2560320"/>
            <a:ext cx="3383280" cy="3446463"/>
          </a:xfrm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4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4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4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4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22881CE-A366-4A3A-AE00-9B14BEFE4A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68934" y="2011680"/>
            <a:ext cx="3383280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3CF16E98-73C9-47B5-B88B-9120BEB9F09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68934" y="2560320"/>
            <a:ext cx="3383280" cy="3446463"/>
          </a:xfrm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4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4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4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4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878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DD7EAFE6-2BB9-41FB-9CF4-588CFC708774}"/>
              </a:ext>
            </a:extLst>
          </p:cNvPr>
          <p:cNvSpPr/>
          <p:nvPr/>
        </p:nvSpPr>
        <p:spPr>
          <a:xfrm>
            <a:off x="1524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78657"/>
            <a:ext cx="10515600" cy="3998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293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514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6" r:id="rId2"/>
    <p:sldLayoutId id="2147483699" r:id="rId3"/>
    <p:sldLayoutId id="2147483698" r:id="rId4"/>
    <p:sldLayoutId id="2147483686" r:id="rId5"/>
    <p:sldLayoutId id="2147483700" r:id="rId6"/>
    <p:sldLayoutId id="2147483705" r:id="rId7"/>
    <p:sldLayoutId id="2147483689" r:id="rId8"/>
    <p:sldLayoutId id="2147483704" r:id="rId9"/>
    <p:sldLayoutId id="2147483702" r:id="rId10"/>
    <p:sldLayoutId id="2147483701" r:id="rId11"/>
    <p:sldLayoutId id="2147483703" r:id="rId12"/>
    <p:sldLayoutId id="2147483685" r:id="rId13"/>
    <p:sldLayoutId id="2147483687" r:id="rId14"/>
    <p:sldLayoutId id="2147483688" r:id="rId15"/>
    <p:sldLayoutId id="2147483690" r:id="rId16"/>
    <p:sldLayoutId id="2147483692" r:id="rId17"/>
    <p:sldLayoutId id="2147483693" r:id="rId18"/>
  </p:sldLayoutIdLst>
  <p:hf hdr="0" dt="0"/>
  <p:txStyles>
    <p:titleStyle>
      <a:lvl1pPr marL="0" algn="l" defTabSz="914400" rtl="0" eaLnBrk="1" latinLnBrk="0" hangingPunct="1">
        <a:lnSpc>
          <a:spcPct val="90000"/>
        </a:lnSpc>
        <a:spcBef>
          <a:spcPct val="0"/>
        </a:spcBef>
        <a:buNone/>
        <a:defRPr lang="en-US" sz="5200" kern="1200" dirty="0">
          <a:gradFill flip="none" rotWithShape="1">
            <a:gsLst>
              <a:gs pos="0">
                <a:schemeClr val="accent5"/>
              </a:gs>
              <a:gs pos="100000">
                <a:schemeClr val="accent1">
                  <a:alpha val="70000"/>
                </a:schemeClr>
              </a:gs>
            </a:gsLst>
            <a:lin ang="0" scaled="1"/>
            <a:tileRect/>
          </a:gradFill>
          <a:latin typeface="+mj-lt"/>
          <a:ea typeface="+mn-ea"/>
          <a:cs typeface="Angsana New" panose="02020603050405020304" pitchFamily="18" charset="-34"/>
        </a:defRPr>
      </a:lvl1pPr>
    </p:titleStyle>
    <p:bodyStyle>
      <a:lvl1pPr marL="4572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32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1pPr>
      <a:lvl2pPr marL="8001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2pPr>
      <a:lvl3pPr marL="12573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4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3pPr>
      <a:lvl4pPr marL="16573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4pPr>
      <a:lvl5pPr marL="21145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E9A7C78-91FD-4B88-953D-5A4363761B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41026"/>
            <a:ext cx="9144000" cy="1770529"/>
          </a:xfrm>
        </p:spPr>
        <p:txBody>
          <a:bodyPr anchor="b" anchorCtr="0"/>
          <a:lstStyle/>
          <a:p>
            <a:r>
              <a:rPr lang="en-US" dirty="0" err="1"/>
              <a:t>UnFooled</a:t>
            </a:r>
            <a:r>
              <a:rPr lang="en-US" dirty="0"/>
              <a:t>: Attack‑Aware Deepfake &amp; Image Forensics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D04BED3-CF2E-4CAD-8CE8-ED3ED12AEBD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24000" y="3424600"/>
            <a:ext cx="9144000" cy="1183986"/>
          </a:xfrm>
        </p:spPr>
        <p:txBody>
          <a:bodyPr/>
          <a:lstStyle/>
          <a:p>
            <a:r>
              <a:rPr lang="en-IN" dirty="0"/>
              <a:t>Noor Fatima, Muzammil Behzad — KFUPM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6FC4BD-EFD0-D3A6-DDB1-E4A137929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21631"/>
            <a:ext cx="12192000" cy="161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580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90651-A22B-B768-EF57-5C42DC084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658" y="734685"/>
            <a:ext cx="4827494" cy="627810"/>
          </a:xfrm>
        </p:spPr>
        <p:txBody>
          <a:bodyPr>
            <a:normAutofit fontScale="90000"/>
          </a:bodyPr>
          <a:lstStyle/>
          <a:p>
            <a:r>
              <a:rPr lang="en-IN" sz="4400" dirty="0"/>
              <a:t>Method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57192-6E4A-381A-A34D-05F3D2407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211" y="1794201"/>
            <a:ext cx="11273117" cy="4464845"/>
          </a:xfrm>
        </p:spPr>
        <p:txBody>
          <a:bodyPr>
            <a:noAutofit/>
          </a:bodyPr>
          <a:lstStyle/>
          <a:p>
            <a:r>
              <a:rPr lang="en-US" sz="2200" dirty="0" err="1">
                <a:solidFill>
                  <a:schemeClr val="tx1"/>
                </a:solidFill>
              </a:rPr>
              <a:t>UnFooled</a:t>
            </a:r>
            <a:r>
              <a:rPr lang="en-US" sz="2200" dirty="0">
                <a:solidFill>
                  <a:schemeClr val="tx1"/>
                </a:solidFill>
              </a:rPr>
              <a:t> is a </a:t>
            </a:r>
            <a:r>
              <a:rPr lang="en-US" sz="2200" b="1" dirty="0">
                <a:solidFill>
                  <a:schemeClr val="tx1"/>
                </a:solidFill>
              </a:rPr>
              <a:t>two-stream, attack-aware detector</a:t>
            </a:r>
            <a:r>
              <a:rPr lang="en-US" sz="2200" dirty="0">
                <a:solidFill>
                  <a:schemeClr val="tx1"/>
                </a:solidFill>
              </a:rPr>
              <a:t>. </a:t>
            </a:r>
          </a:p>
          <a:p>
            <a:r>
              <a:rPr lang="en-US" sz="2200" dirty="0">
                <a:solidFill>
                  <a:schemeClr val="tx1"/>
                </a:solidFill>
              </a:rPr>
              <a:t>The </a:t>
            </a:r>
            <a:r>
              <a:rPr lang="en-US" sz="2200" b="1" dirty="0">
                <a:solidFill>
                  <a:schemeClr val="tx1"/>
                </a:solidFill>
              </a:rPr>
              <a:t>Content Stream </a:t>
            </a:r>
            <a:r>
              <a:rPr lang="en-US" sz="2200" dirty="0">
                <a:solidFill>
                  <a:schemeClr val="tx1"/>
                </a:solidFill>
              </a:rPr>
              <a:t>extracts semantic/content features with a collapsed ResNet-50 and makes the real/fake decision. </a:t>
            </a:r>
          </a:p>
          <a:p>
            <a:r>
              <a:rPr lang="en-US" sz="2200" dirty="0">
                <a:solidFill>
                  <a:schemeClr val="tx1"/>
                </a:solidFill>
              </a:rPr>
              <a:t>The </a:t>
            </a:r>
            <a:r>
              <a:rPr lang="en-US" sz="2200" b="1" dirty="0">
                <a:solidFill>
                  <a:schemeClr val="tx1"/>
                </a:solidFill>
              </a:rPr>
              <a:t>Residual stream </a:t>
            </a:r>
            <a:r>
              <a:rPr lang="en-US" sz="2200" dirty="0">
                <a:solidFill>
                  <a:schemeClr val="tx1"/>
                </a:solidFill>
              </a:rPr>
              <a:t>extracts </a:t>
            </a:r>
            <a:r>
              <a:rPr lang="en-US" sz="2200" b="1" dirty="0">
                <a:solidFill>
                  <a:schemeClr val="tx1"/>
                </a:solidFill>
              </a:rPr>
              <a:t>forensic residual</a:t>
            </a:r>
            <a:r>
              <a:rPr lang="en-US" sz="2200" dirty="0">
                <a:solidFill>
                  <a:schemeClr val="tx1"/>
                </a:solidFill>
              </a:rPr>
              <a:t> cues (high-frequency traces). Forensic branch fed by </a:t>
            </a:r>
            <a:r>
              <a:rPr lang="en-US" sz="2200" b="1" dirty="0">
                <a:solidFill>
                  <a:schemeClr val="tx1"/>
                </a:solidFill>
              </a:rPr>
              <a:t>SRM/HPF</a:t>
            </a:r>
            <a:r>
              <a:rPr lang="en-US" sz="2200" dirty="0">
                <a:solidFill>
                  <a:schemeClr val="tx1"/>
                </a:solidFill>
              </a:rPr>
              <a:t> (high-pass/Spatial Rich Model filters) + a small CNN to emphasize noise/edge artifacts rather than content.</a:t>
            </a:r>
          </a:p>
          <a:p>
            <a:pPr marL="228600" indent="0">
              <a:buNone/>
            </a:pPr>
            <a:r>
              <a:rPr lang="en-US" sz="2200" dirty="0">
                <a:solidFill>
                  <a:schemeClr val="tx1"/>
                </a:solidFill>
              </a:rPr>
              <a:t>    Injects them into a light </a:t>
            </a:r>
            <a:r>
              <a:rPr lang="en-US" sz="2200" b="1" dirty="0">
                <a:solidFill>
                  <a:schemeClr val="tx1"/>
                </a:solidFill>
              </a:rPr>
              <a:t>FPN (</a:t>
            </a:r>
            <a:r>
              <a:rPr lang="en-IN" sz="2200" dirty="0">
                <a:solidFill>
                  <a:schemeClr val="tx1"/>
                </a:solidFill>
              </a:rPr>
              <a:t>Feature Pyramid Network) </a:t>
            </a:r>
            <a:r>
              <a:rPr lang="en-US" sz="2200" b="1" dirty="0">
                <a:solidFill>
                  <a:schemeClr val="tx1"/>
                </a:solidFill>
              </a:rPr>
              <a:t>style mask head</a:t>
            </a:r>
            <a:r>
              <a:rPr lang="en-US" sz="2200" dirty="0">
                <a:solidFill>
                  <a:schemeClr val="tx1"/>
                </a:solidFill>
              </a:rPr>
              <a:t> to produce a tamper heatmap.</a:t>
            </a:r>
          </a:p>
          <a:p>
            <a:r>
              <a:rPr lang="en-US" sz="2200" dirty="0">
                <a:solidFill>
                  <a:schemeClr val="tx1"/>
                </a:solidFill>
              </a:rPr>
              <a:t> Training uses </a:t>
            </a:r>
            <a:r>
              <a:rPr lang="en-US" sz="2200" b="1" dirty="0">
                <a:solidFill>
                  <a:schemeClr val="tx1"/>
                </a:solidFill>
              </a:rPr>
              <a:t>worst-of-K red-team attacks</a:t>
            </a:r>
            <a:r>
              <a:rPr lang="en-US" sz="2200" dirty="0">
                <a:solidFill>
                  <a:schemeClr val="tx1"/>
                </a:solidFill>
              </a:rPr>
              <a:t>; testing uses </a:t>
            </a:r>
            <a:r>
              <a:rPr lang="en-US" sz="2200" b="1" dirty="0">
                <a:solidFill>
                  <a:schemeClr val="tx1"/>
                </a:solidFill>
              </a:rPr>
              <a:t>randomized TTA</a:t>
            </a:r>
            <a:r>
              <a:rPr lang="en-US" altLang="en-US" sz="2200" dirty="0">
                <a:solidFill>
                  <a:schemeClr val="tx1"/>
                </a:solidFill>
              </a:rPr>
              <a:t> (resize‑phase, gamma, JPEG phase)</a:t>
            </a:r>
            <a:r>
              <a:rPr lang="en-US" sz="2200" dirty="0">
                <a:solidFill>
                  <a:schemeClr val="tx1"/>
                </a:solidFill>
              </a:rPr>
              <a:t> with voting.</a:t>
            </a:r>
            <a:endParaRPr lang="en-IN" sz="2200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11B82B-C775-0CCA-9A49-E852E2D6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996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D28C4-FD81-B4D6-EBD2-9E4096412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447" y="663397"/>
            <a:ext cx="3034553" cy="699528"/>
          </a:xfrm>
        </p:spPr>
        <p:txBody>
          <a:bodyPr>
            <a:normAutofit/>
          </a:bodyPr>
          <a:lstStyle/>
          <a:p>
            <a:r>
              <a:rPr lang="en-IN" sz="4000" dirty="0"/>
              <a:t>Method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36529E-C7AB-C97C-E772-596A80079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11</a:t>
            </a:fld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FADE424A-A8FB-32CE-7C05-D4DE01E4101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09599" y="1291208"/>
            <a:ext cx="11116236" cy="51186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Input → Red-team (train):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For each image, apply the hardest of jpeg/ warp/ </a:t>
            </a:r>
            <a:r>
              <a:rPr kumimoji="0" lang="en-US" altLang="en-US" sz="2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regrain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/ seam/ gamma/ transcode (worst-of-K).</a:t>
            </a:r>
          </a:p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Two streams:</a:t>
            </a:r>
            <a:b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Content (ResNet-50): C5 → GAP 2048 → </a:t>
            </a:r>
            <a:r>
              <a:rPr kumimoji="0" lang="en-US" altLang="en-US" sz="2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concat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; contributes semantics for the decision.</a:t>
            </a:r>
            <a:b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Residual (SRM/HPF + small CNN): 128×64×64 → GAP 128 (for decision) and 1×1→256 P2 (for mask).</a:t>
            </a:r>
          </a:p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Fusion &amp; head: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Concat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2176 (=2048+128) → MLP(256) → P(fake).</a:t>
            </a:r>
          </a:p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FPN mask head: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P5→P2 top-down; residual injected at P2; 3×3 + </a:t>
            </a:r>
            <a:r>
              <a:rPr kumimoji="0" lang="en-US" altLang="en-US" sz="2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upsampling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→ 1×256×256 tamper heatmap.</a:t>
            </a:r>
          </a:p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Test-time (TTA):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small resize-phase, gamma, JPEG phase jitters; logit-mean for class prob, max/mean for heatmap.</a:t>
            </a:r>
          </a:p>
        </p:txBody>
      </p:sp>
    </p:spTree>
    <p:extLst>
      <p:ext uri="{BB962C8B-B14F-4D97-AF65-F5344CB8AC3E}">
        <p14:creationId xmlns:p14="http://schemas.microsoft.com/office/powerpoint/2010/main" val="1677006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9B7212-4FF3-BCB4-669F-9CFABCF2D0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D62A8-B52B-914C-1CAF-CD39C0102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0500"/>
            <a:ext cx="4817165" cy="1107031"/>
          </a:xfrm>
        </p:spPr>
        <p:txBody>
          <a:bodyPr>
            <a:normAutofit/>
          </a:bodyPr>
          <a:lstStyle/>
          <a:p>
            <a:r>
              <a:rPr lang="en-IN" sz="4400" dirty="0"/>
              <a:t>Method cont.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9B7FEF-6A0F-4B05-9A4E-D32E373BA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12</a:t>
            </a:fld>
            <a:endParaRPr lang="en-US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D5D048F-B041-48E7-FBC6-76B126116FE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9113" y="1976549"/>
            <a:ext cx="10507805" cy="3353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Classification: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</a:rPr>
              <a:t>BCEWithLogits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</a:t>
            </a:r>
            <a:r>
              <a:rPr lang="en-US" sz="2400" dirty="0">
                <a:solidFill>
                  <a:schemeClr val="tx2"/>
                </a:solidFill>
              </a:rPr>
              <a:t>(on the image-level fake/real logit).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Mask head: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weighted BCE + soft Dice (class imbalance tamper heatmap).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</a:rPr>
              <a:t>Regularizers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on mask: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edge agreement, size, cross‑view consistency.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classification + (attacked-view mask) + (clean-view mask) + </a:t>
            </a:r>
            <a:r>
              <a:rPr lang="en-US" sz="2400" dirty="0" err="1">
                <a:solidFill>
                  <a:schemeClr val="tx2"/>
                </a:solidFill>
              </a:rPr>
              <a:t>regularizers</a:t>
            </a:r>
            <a:r>
              <a:rPr lang="en-US" sz="2400" dirty="0">
                <a:solidFill>
                  <a:schemeClr val="tx2"/>
                </a:solidFill>
              </a:rPr>
              <a:t>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2"/>
                </a:solidFill>
              </a:rPr>
              <a:t>Worst-of-K</a:t>
            </a:r>
            <a:r>
              <a:rPr lang="en-US" sz="2400" dirty="0">
                <a:solidFill>
                  <a:schemeClr val="tx2"/>
                </a:solidFill>
              </a:rPr>
              <a:t> aligns training with the evaluation</a:t>
            </a:r>
          </a:p>
        </p:txBody>
      </p:sp>
    </p:spTree>
    <p:extLst>
      <p:ext uri="{BB962C8B-B14F-4D97-AF65-F5344CB8AC3E}">
        <p14:creationId xmlns:p14="http://schemas.microsoft.com/office/powerpoint/2010/main" val="12893846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9E1DD7-E1CE-3FC7-76E4-AA15D45CB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CDFC7-7E8F-3B8F-71FC-70CDD00FC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0500"/>
            <a:ext cx="6139070" cy="1107031"/>
          </a:xfrm>
        </p:spPr>
        <p:txBody>
          <a:bodyPr>
            <a:normAutofit/>
          </a:bodyPr>
          <a:lstStyle/>
          <a:p>
            <a:r>
              <a:rPr lang="en-IN" sz="4400" dirty="0"/>
              <a:t>Datasets &amp; Preprocessing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72FC99-0170-D8DC-E1D0-1553D516E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13</a:t>
            </a:fld>
            <a:endParaRPr lang="en-US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5BD850C-4467-86C6-53E0-20A5AC28B03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8975" y="2041042"/>
            <a:ext cx="10104921" cy="39079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DeepFakeFace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(no new forgeries synthesized),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CelebA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(for real).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Surveillance‑style split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low light + heavy compression.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Weak priors from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InsightFace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boxes softened with Gaussian; recomputed per attacked image.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400" dirty="0"/>
              <a:t>Ethics: We intentionally avoid generating new fakes; all stresses applied to existing data with fixed parameter ranges.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637535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DBA7FB-C500-4A83-B6F4-E5DF6E741E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5721F-18DB-1BBE-B25C-C4675650D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052" y="561464"/>
            <a:ext cx="8077200" cy="1107031"/>
          </a:xfrm>
        </p:spPr>
        <p:txBody>
          <a:bodyPr>
            <a:normAutofit/>
          </a:bodyPr>
          <a:lstStyle/>
          <a:p>
            <a:r>
              <a:rPr lang="en-IN" sz="4400" dirty="0"/>
              <a:t>Implementation &amp; Inference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09E73D-3ABB-DF0F-0A2E-27064AC22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14</a:t>
            </a:fld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1CD4856-C866-BD10-3203-E00345054C9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36143" y="1847113"/>
            <a:ext cx="11257722" cy="1562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PyTorch, mixed precision, fixed seeds; </a:t>
            </a: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2 epochs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fine‑tune; batch=32;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</a:rPr>
              <a:t>AdamW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1e‑4.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Mask head native 256²;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</a:rPr>
              <a:t>upsampled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to input size for loss &amp; overlays.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Inference: </a:t>
            </a: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N=3 TTA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jitters; logit average; heatmap max‑pool.</a:t>
            </a:r>
          </a:p>
        </p:txBody>
      </p:sp>
      <p:pic>
        <p:nvPicPr>
          <p:cNvPr id="7" name="Picture 6" descr="A group of colorful rectangular shapes&#10;&#10;AI-generated content may be incorrect.">
            <a:extLst>
              <a:ext uri="{FF2B5EF4-FFF2-40B4-BE49-F238E27FC236}">
                <a16:creationId xmlns:a16="http://schemas.microsoft.com/office/drawing/2014/main" id="{10DD0B98-0DE2-1C61-1685-41651C573F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9" r="446"/>
          <a:stretch>
            <a:fillRect/>
          </a:stretch>
        </p:blipFill>
        <p:spPr>
          <a:xfrm>
            <a:off x="536143" y="3803573"/>
            <a:ext cx="11142335" cy="2492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988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07AF1-332C-FE1D-1B05-AAEF4B282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5646" y="560825"/>
            <a:ext cx="7933083" cy="919799"/>
          </a:xfrm>
        </p:spPr>
        <p:txBody>
          <a:bodyPr>
            <a:normAutofit/>
          </a:bodyPr>
          <a:lstStyle/>
          <a:p>
            <a:r>
              <a:rPr lang="en-IN" sz="4400" dirty="0"/>
              <a:t>Evaluation Protocol &amp;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1392B-56B3-8BA1-4911-AF45AA2E7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704" y="1784140"/>
            <a:ext cx="10801096" cy="4513035"/>
          </a:xfrm>
        </p:spPr>
        <p:txBody>
          <a:bodyPr>
            <a:no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Threshold-free: AUC</a:t>
            </a:r>
            <a:r>
              <a:rPr lang="en-US" sz="2000" dirty="0">
                <a:solidFill>
                  <a:schemeClr val="tx1"/>
                </a:solidFill>
              </a:rPr>
              <a:t> — Area Under the (ROC) Curve: ranking quality over all thresholds. </a:t>
            </a:r>
            <a:r>
              <a:rPr lang="en-US" sz="2000" b="1" dirty="0">
                <a:solidFill>
                  <a:schemeClr val="tx1"/>
                </a:solidFill>
              </a:rPr>
              <a:t>AP</a:t>
            </a:r>
            <a:r>
              <a:rPr lang="en-US" sz="2000" dirty="0">
                <a:solidFill>
                  <a:schemeClr val="tx1"/>
                </a:solidFill>
              </a:rPr>
              <a:t> — Average Precision (area under the precision–recall curve).</a:t>
            </a:r>
          </a:p>
          <a:p>
            <a:r>
              <a:rPr lang="en-US" sz="2000" b="1" dirty="0">
                <a:solidFill>
                  <a:schemeClr val="tx1"/>
                </a:solidFill>
              </a:rPr>
              <a:t>ACC(τ)</a:t>
            </a:r>
            <a:r>
              <a:rPr lang="en-US" sz="2000" dirty="0">
                <a:solidFill>
                  <a:schemeClr val="tx1"/>
                </a:solidFill>
              </a:rPr>
              <a:t> — Accuracy at threshold τ (fraction correct after choosing a single decision threshold).</a:t>
            </a:r>
          </a:p>
          <a:p>
            <a:r>
              <a:rPr lang="en-US" sz="2000" b="1" dirty="0">
                <a:solidFill>
                  <a:schemeClr val="tx1"/>
                </a:solidFill>
              </a:rPr>
              <a:t>ECE</a:t>
            </a:r>
            <a:r>
              <a:rPr lang="en-US" sz="2000" dirty="0">
                <a:solidFill>
                  <a:schemeClr val="tx1"/>
                </a:solidFill>
              </a:rPr>
              <a:t> — Expected Calibration Error (average gap between predicted confidence and actual accuracy).</a:t>
            </a:r>
          </a:p>
          <a:p>
            <a:r>
              <a:rPr lang="en-US" sz="2000" b="1" dirty="0">
                <a:solidFill>
                  <a:schemeClr val="tx1"/>
                </a:solidFill>
              </a:rPr>
              <a:t>Brier</a:t>
            </a:r>
            <a:r>
              <a:rPr lang="en-US" sz="2000" dirty="0">
                <a:solidFill>
                  <a:schemeClr val="tx1"/>
                </a:solidFill>
              </a:rPr>
              <a:t> — Brier Score (mean squared error of predicted probabilities vs. labels).</a:t>
            </a:r>
          </a:p>
          <a:p>
            <a:r>
              <a:rPr lang="en-US" sz="2000" b="1" dirty="0">
                <a:solidFill>
                  <a:schemeClr val="tx1"/>
                </a:solidFill>
              </a:rPr>
              <a:t>NLL</a:t>
            </a:r>
            <a:r>
              <a:rPr lang="en-US" sz="2000" dirty="0">
                <a:solidFill>
                  <a:schemeClr val="tx1"/>
                </a:solidFill>
              </a:rPr>
              <a:t> — Negative Log-Likelihood (cross-entropy of predicted probabilities).</a:t>
            </a:r>
          </a:p>
          <a:p>
            <a:r>
              <a:rPr lang="en-US" sz="2000" b="1" dirty="0">
                <a:solidFill>
                  <a:schemeClr val="tx1"/>
                </a:solidFill>
              </a:rPr>
              <a:t>AURC</a:t>
            </a:r>
            <a:r>
              <a:rPr lang="en-US" sz="2000" dirty="0">
                <a:solidFill>
                  <a:schemeClr val="tx1"/>
                </a:solidFill>
              </a:rPr>
              <a:t> — Area Under the Risk–Coverage curve (overall error when allow abstention as coverage decreases).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E7CE81-0883-80F2-2738-D03DEA743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9648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61E5A9-F5AE-5AFC-ED04-A5EE934B9D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355CF-68DF-EBD8-2F57-9AB43E8B9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7717" y="866106"/>
            <a:ext cx="7933083" cy="919799"/>
          </a:xfrm>
        </p:spPr>
        <p:txBody>
          <a:bodyPr>
            <a:normAutofit/>
          </a:bodyPr>
          <a:lstStyle/>
          <a:p>
            <a:r>
              <a:rPr lang="en-IN" sz="4400" dirty="0"/>
              <a:t>Evaluation Protocol &amp; Metrics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E004FD-2435-F59A-3154-DAD19545C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16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C79A7D-27E5-D127-E460-DDE7640C9523}"/>
              </a:ext>
            </a:extLst>
          </p:cNvPr>
          <p:cNvSpPr txBox="1"/>
          <p:nvPr/>
        </p:nvSpPr>
        <p:spPr>
          <a:xfrm>
            <a:off x="1314371" y="2254672"/>
            <a:ext cx="9051127" cy="2348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/>
              <a:t>Why a single global τ*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τ* is the single global decision threshold picked on the validation set to work for all conditions (clean + every attack).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Chosen on validation to maximize worst-case accuracy.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Avoids per-attack tuning.</a:t>
            </a:r>
          </a:p>
        </p:txBody>
      </p:sp>
      <p:pic>
        <p:nvPicPr>
          <p:cNvPr id="8" name="Picture 7" descr="A black text with black letters&#10;&#10;AI-generated content may be incorrect.">
            <a:extLst>
              <a:ext uri="{FF2B5EF4-FFF2-40B4-BE49-F238E27FC236}">
                <a16:creationId xmlns:a16="http://schemas.microsoft.com/office/drawing/2014/main" id="{DAA02A19-5CEA-8806-13E1-C627109E7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258" y="4866367"/>
            <a:ext cx="4121240" cy="86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9297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3C531-4758-B603-0388-E1E759CF9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dirty="0"/>
              <a:t>Results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4B816A-A941-8FC0-D590-DCB663C9A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17</a:t>
            </a:fld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1C71AD5-B06B-2545-4D91-60605EE7432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66532" y="4607303"/>
            <a:ext cx="10923104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AUC = 1.00, AP = 1.00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on clean &amp; all attacks.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ECE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low overall;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</a:rPr>
              <a:t>regrain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is the hardest stressor (largest calibration shift).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AURC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near zero (low abstention risk).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2400" dirty="0">
              <a:solidFill>
                <a:schemeClr val="tx2"/>
              </a:solidFill>
            </a:endParaRPr>
          </a:p>
        </p:txBody>
      </p:sp>
      <p:pic>
        <p:nvPicPr>
          <p:cNvPr id="8" name="Picture 7" descr="A table of numbers with text&#10;&#10;AI-generated content may be incorrect.">
            <a:extLst>
              <a:ext uri="{FF2B5EF4-FFF2-40B4-BE49-F238E27FC236}">
                <a16:creationId xmlns:a16="http://schemas.microsoft.com/office/drawing/2014/main" id="{ACF14E82-468B-E541-0231-AFE8437936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1803" y="889758"/>
            <a:ext cx="7721997" cy="330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0454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5D723-843E-5CB0-EF98-8E6BB6ADB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3093"/>
            <a:ext cx="10515600" cy="1325563"/>
          </a:xfrm>
        </p:spPr>
        <p:txBody>
          <a:bodyPr>
            <a:normAutofit/>
          </a:bodyPr>
          <a:lstStyle/>
          <a:p>
            <a:r>
              <a:rPr lang="en-IN" sz="4000" dirty="0"/>
              <a:t>Results: Operating Point &amp; </a:t>
            </a:r>
            <a:r>
              <a:rPr lang="el-GR" sz="4000" dirty="0"/>
              <a:t>τ*</a:t>
            </a:r>
            <a:endParaRPr lang="en-IN" sz="4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C4D657-C1AA-3941-B68E-F70A941BC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18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1">
                <a:extLst>
                  <a:ext uri="{FF2B5EF4-FFF2-40B4-BE49-F238E27FC236}">
                    <a16:creationId xmlns:a16="http://schemas.microsoft.com/office/drawing/2014/main" id="{AEE4A936-D7F0-6817-E0F3-592C282089A4}"/>
                  </a:ext>
                </a:extLst>
              </p:cNvPr>
              <p:cNvSpPr>
                <a:spLocks noGrp="1" noChangeArrowheads="1"/>
              </p:cNvSpPr>
              <p:nvPr>
                <p:ph idx="1"/>
              </p:nvPr>
            </p:nvSpPr>
            <p:spPr bwMode="auto">
              <a:xfrm>
                <a:off x="746801" y="1668656"/>
                <a:ext cx="10515600" cy="46569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342900" indent="-3429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r>
                  <a:rPr kumimoji="0" lang="en-US" altLang="en-US" sz="20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τ* = 0.8572</a:t>
                </a:r>
                <a:r>
                  <a:rPr kumimoji="0" lang="en-US" altLang="en-US" sz="20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 (maximize minimum ACC across splits). After a</a:t>
                </a:r>
                <a:r>
                  <a:rPr lang="en-US" sz="2000" dirty="0">
                    <a:solidFill>
                      <a:schemeClr val="tx1"/>
                    </a:solidFill>
                  </a:rPr>
                  <a:t>ggregating TTA views and apply sigmoid, we </a:t>
                </a:r>
                <a:r>
                  <a:rPr lang="en-US" sz="2000" b="1" dirty="0">
                    <a:solidFill>
                      <a:schemeClr val="tx1"/>
                    </a:solidFill>
                  </a:rPr>
                  <a:t>declare FAKE if</a:t>
                </a:r>
                <a:r>
                  <a:rPr lang="en-US" sz="20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0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≥0.8572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; otherwise, </a:t>
                </a:r>
                <a:r>
                  <a:rPr lang="en-US" sz="2000" b="1" dirty="0">
                    <a:solidFill>
                      <a:schemeClr val="tx1"/>
                    </a:solidFill>
                  </a:rPr>
                  <a:t>REAL</a:t>
                </a:r>
                <a:r>
                  <a:rPr lang="en-US" sz="2000" dirty="0">
                    <a:solidFill>
                      <a:schemeClr val="tx1"/>
                    </a:solidFill>
                  </a:rPr>
                  <a:t>.</a:t>
                </a:r>
                <a:endPara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  <a:p>
                <a:pPr marL="342900" indent="-3429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r>
                  <a:rPr kumimoji="0" lang="en-US" altLang="en-US" sz="20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Worst‑case ACC = 0.9917</a:t>
                </a:r>
                <a:r>
                  <a:rPr kumimoji="0" lang="en-US" altLang="en-US" sz="20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.</a:t>
                </a:r>
              </a:p>
              <a:p>
                <a:pPr marL="342900" indent="-3429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r>
                  <a:rPr kumimoji="0" lang="en-US" altLang="en-US" sz="20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jpeg:</a:t>
                </a:r>
                <a:r>
                  <a:rPr kumimoji="0" lang="en-US" altLang="en-US" sz="20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 small FNs; </a:t>
                </a:r>
              </a:p>
              <a:p>
                <a:pPr marL="342900" indent="-3429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r>
                  <a:rPr kumimoji="0" lang="en-US" altLang="en-US" sz="2000" b="1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regrain</a:t>
                </a:r>
                <a:r>
                  <a:rPr kumimoji="0" lang="en-US" altLang="en-US" sz="20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:</a:t>
                </a:r>
                <a:r>
                  <a:rPr kumimoji="0" lang="en-US" altLang="en-US" sz="20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 small FPs on reals; </a:t>
                </a:r>
              </a:p>
              <a:p>
                <a:pPr marL="342900" indent="-3429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r>
                  <a:rPr lang="en-US" altLang="en-US" sz="2000" dirty="0">
                    <a:solidFill>
                      <a:schemeClr val="tx1"/>
                    </a:solidFill>
                  </a:rPr>
                  <a:t>O</a:t>
                </a:r>
                <a:r>
                  <a:rPr kumimoji="0" lang="en-US" altLang="en-US" sz="20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thers perfect.</a:t>
                </a:r>
              </a:p>
              <a:p>
                <a:pPr marL="0" indent="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lang="en-US" sz="2000" dirty="0">
                  <a:solidFill>
                    <a:schemeClr val="tx1"/>
                  </a:solidFill>
                </a:endParaRPr>
              </a:p>
              <a:p>
                <a:pPr marL="0" indent="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lang="en-US" sz="2000" dirty="0">
                  <a:solidFill>
                    <a:schemeClr val="tx1"/>
                  </a:solidFill>
                </a:endParaRPr>
              </a:p>
              <a:p>
                <a:pPr marL="0" indent="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r>
                  <a:rPr lang="en-US" sz="2000" dirty="0">
                    <a:solidFill>
                      <a:schemeClr val="tx1"/>
                    </a:solidFill>
                  </a:rPr>
                  <a:t>Robust across all manipulations, including the surveillance‑style subset. </a:t>
                </a:r>
                <a:endPara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  <a:p>
                <a:pPr marL="342900" indent="-3429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endPara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6" name="Rectangle 1">
                <a:extLst>
                  <a:ext uri="{FF2B5EF4-FFF2-40B4-BE49-F238E27FC236}">
                    <a16:creationId xmlns:a16="http://schemas.microsoft.com/office/drawing/2014/main" id="{AEE4A936-D7F0-6817-E0F3-592C282089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 bwMode="auto">
              <a:xfrm>
                <a:off x="746801" y="1668656"/>
                <a:ext cx="10515600" cy="4656980"/>
              </a:xfrm>
              <a:prstGeom prst="rect">
                <a:avLst/>
              </a:prstGeom>
              <a:blipFill>
                <a:blip r:embed="rId2"/>
                <a:stretch>
                  <a:fillRect l="-638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433884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2768DCD-B824-413A-B330-8D57ADB37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table of numbers and text&#10;&#10;AI-generated content may be incorrect.">
            <a:extLst>
              <a:ext uri="{FF2B5EF4-FFF2-40B4-BE49-F238E27FC236}">
                <a16:creationId xmlns:a16="http://schemas.microsoft.com/office/drawing/2014/main" id="{6278E086-D6D8-F705-F3AF-C2A8D2B1195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1046033" y="1159249"/>
            <a:ext cx="9363540" cy="435404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A442CE-962F-36CA-0B38-88FBE1CDA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8844951-7827-47D4-8276-7DDE1FA7D85A}" type="slidenum">
              <a:rPr lang="en-US">
                <a:solidFill>
                  <a:schemeClr val="tx2">
                    <a:alpha val="60000"/>
                  </a:schemeClr>
                </a:solidFill>
              </a:rPr>
              <a:pPr>
                <a:spcAft>
                  <a:spcPts val="600"/>
                </a:spcAft>
              </a:pPr>
              <a:t>19</a:t>
            </a:fld>
            <a:endParaRPr lang="en-US">
              <a:solidFill>
                <a:schemeClr val="tx2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0579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57686-487A-4245-814E-58B1C25C6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773" y="1453018"/>
            <a:ext cx="3345493" cy="1578280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566BB-9632-4FD7-9FFC-FD3C43D39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9744" y="1121608"/>
            <a:ext cx="6704056" cy="5065059"/>
          </a:xfrm>
        </p:spPr>
        <p:txBody>
          <a:bodyPr>
            <a:normAutofit fontScale="92500"/>
          </a:bodyPr>
          <a:lstStyle/>
          <a:p>
            <a:pPr marL="342900" lvl="0" indent="-34290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2"/>
                </a:solidFill>
              </a:rPr>
              <a:t>Motivation &amp; Problem</a:t>
            </a:r>
          </a:p>
          <a:p>
            <a:pPr marL="342900" lvl="0" indent="-34290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2"/>
                </a:solidFill>
              </a:rPr>
              <a:t>Research paradigm</a:t>
            </a:r>
          </a:p>
          <a:p>
            <a:pPr marL="342900" lvl="0" indent="-34290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2"/>
                </a:solidFill>
              </a:rPr>
              <a:t>Method (architecture + training/testing)</a:t>
            </a:r>
          </a:p>
          <a:p>
            <a:pPr marL="342900" lvl="0" indent="-34290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2"/>
                </a:solidFill>
              </a:rPr>
              <a:t>Datasets &amp; protocol</a:t>
            </a:r>
          </a:p>
          <a:p>
            <a:pPr marL="342900" lvl="0" indent="-34290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2"/>
                </a:solidFill>
              </a:rPr>
              <a:t>Metrics</a:t>
            </a:r>
          </a:p>
          <a:p>
            <a:pPr marL="342900" lvl="0" indent="-34290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2"/>
                </a:solidFill>
              </a:rPr>
              <a:t>Results </a:t>
            </a:r>
          </a:p>
          <a:p>
            <a:pPr marL="342900" lvl="0" indent="-34290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2"/>
                </a:solidFill>
              </a:rPr>
              <a:t>Contributions, limitations, future work</a:t>
            </a:r>
            <a:r>
              <a:rPr lang="en-US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1898C30-E58E-4EC9-8A27-DF1822A98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3467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FDAE7-A4EB-69D7-DAAD-E7698FC03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356" y="343106"/>
            <a:ext cx="10515600" cy="1325563"/>
          </a:xfrm>
        </p:spPr>
        <p:txBody>
          <a:bodyPr>
            <a:normAutofit/>
          </a:bodyPr>
          <a:lstStyle/>
          <a:p>
            <a:r>
              <a:rPr lang="en-IN" sz="4400" dirty="0"/>
              <a:t>Qualitative: Weak Localization</a:t>
            </a:r>
          </a:p>
        </p:txBody>
      </p:sp>
      <p:pic>
        <p:nvPicPr>
          <p:cNvPr id="7" name="Content Placeholder 6" descr="A collage of a group of people&#10;&#10;AI-generated content may be incorrect.">
            <a:extLst>
              <a:ext uri="{FF2B5EF4-FFF2-40B4-BE49-F238E27FC236}">
                <a16:creationId xmlns:a16="http://schemas.microsoft.com/office/drawing/2014/main" id="{56CDADCE-988A-F6BA-80AF-8F0FDD6E90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5583" y="1742152"/>
            <a:ext cx="8603146" cy="2876549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7550AD-6B27-2514-A634-FA0DDD392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20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B1CC00-66B3-D876-A776-BAA1A75886D0}"/>
              </a:ext>
            </a:extLst>
          </p:cNvPr>
          <p:cNvSpPr txBox="1"/>
          <p:nvPr/>
        </p:nvSpPr>
        <p:spPr>
          <a:xfrm>
            <a:off x="526773" y="5115848"/>
            <a:ext cx="11138453" cy="9532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Real: sparse/diffuse response; Fake: concentrated in face/borders.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Aggregated over TTA views.</a:t>
            </a:r>
          </a:p>
        </p:txBody>
      </p:sp>
    </p:spTree>
    <p:extLst>
      <p:ext uri="{BB962C8B-B14F-4D97-AF65-F5344CB8AC3E}">
        <p14:creationId xmlns:p14="http://schemas.microsoft.com/office/powerpoint/2010/main" val="32777578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00F666-8A03-DDFA-E2E8-C5BB42FE9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21</a:t>
            </a:fld>
            <a:endParaRPr lang="en-US"/>
          </a:p>
        </p:txBody>
      </p:sp>
      <p:pic>
        <p:nvPicPr>
          <p:cNvPr id="9" name="Content Placeholder 8" descr="A collage of two people&#10;&#10;AI-generated content may be incorrect.">
            <a:extLst>
              <a:ext uri="{FF2B5EF4-FFF2-40B4-BE49-F238E27FC236}">
                <a16:creationId xmlns:a16="http://schemas.microsoft.com/office/drawing/2014/main" id="{248E2DF3-449D-7DD5-ED7A-B935AE3422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3078" y="819434"/>
            <a:ext cx="11665843" cy="178461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E54E9AA-7856-1B80-CB51-E7A91CA6D7C9}"/>
              </a:ext>
            </a:extLst>
          </p:cNvPr>
          <p:cNvSpPr txBox="1"/>
          <p:nvPr/>
        </p:nvSpPr>
        <p:spPr>
          <a:xfrm>
            <a:off x="1029529" y="3420994"/>
            <a:ext cx="10175183" cy="2799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Red‑team training: closes most gaps.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TTA: further reduces calibration error; keeps clean intact.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Weak priors: better energy/precision in ROI; strict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</a:rPr>
              <a:t>IoU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~0 by design</a:t>
            </a:r>
            <a:endParaRPr lang="en-US" altLang="en-US" sz="2400" dirty="0">
              <a:solidFill>
                <a:schemeClr val="tx2"/>
              </a:solidFill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2"/>
                </a:solidFill>
              </a:rPr>
              <a:t>IoU</a:t>
            </a:r>
            <a:r>
              <a:rPr lang="en-US" sz="2400" dirty="0">
                <a:solidFill>
                  <a:schemeClr val="tx2"/>
                </a:solidFill>
              </a:rPr>
              <a:t> under weak labels is more a measure of annotation granularity than of model capability.</a:t>
            </a: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5072668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2503F-13A4-85CA-C1A7-8BBD6D3E5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22</a:t>
            </a:fld>
            <a:endParaRPr lang="en-US"/>
          </a:p>
        </p:txBody>
      </p:sp>
      <p:pic>
        <p:nvPicPr>
          <p:cNvPr id="7" name="Picture 6" descr="A collage of pictures of two people&#10;&#10;AI-generated content may be incorrect.">
            <a:extLst>
              <a:ext uri="{FF2B5EF4-FFF2-40B4-BE49-F238E27FC236}">
                <a16:creationId xmlns:a16="http://schemas.microsoft.com/office/drawing/2014/main" id="{6F50AA22-D849-6468-ACA5-ABD1FFD8D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8157" y="533841"/>
            <a:ext cx="6695661" cy="579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6662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EF6CE-69BA-6251-02C1-43044F790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7" y="498840"/>
            <a:ext cx="10515600" cy="1325563"/>
          </a:xfrm>
        </p:spPr>
        <p:txBody>
          <a:bodyPr>
            <a:normAutofit/>
          </a:bodyPr>
          <a:lstStyle/>
          <a:p>
            <a:r>
              <a:rPr lang="en-IN" sz="4400" dirty="0"/>
              <a:t>Contributions &amp; Novelty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5A542-7316-15F9-2211-297989B08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23</a:t>
            </a:fld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C39B4EA-D0A4-485C-E3CB-29CF72A1050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27116" y="1824403"/>
            <a:ext cx="11312949" cy="41003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2200" dirty="0"/>
              <a:t>Unifies </a:t>
            </a:r>
            <a:r>
              <a:rPr lang="en-US" sz="2200" b="1" dirty="0"/>
              <a:t>worst-of-K training + randomized TTA</a:t>
            </a:r>
            <a:r>
              <a:rPr lang="en-US" sz="2200" dirty="0"/>
              <a:t> with </a:t>
            </a:r>
            <a:r>
              <a:rPr lang="en-US" sz="2200" b="1" dirty="0"/>
              <a:t>two-stream fusion</a:t>
            </a:r>
            <a:r>
              <a:rPr lang="en-US" sz="2200" dirty="0"/>
              <a:t> and a </a:t>
            </a:r>
            <a:r>
              <a:rPr lang="en-US" sz="2200" b="1" dirty="0"/>
              <a:t>weak-supervised FPN</a:t>
            </a:r>
            <a:r>
              <a:rPr lang="en-US" sz="2200" dirty="0"/>
              <a:t> head, then </a:t>
            </a:r>
            <a:r>
              <a:rPr lang="en-US" sz="2200" b="1" dirty="0"/>
              <a:t>scores worst-case behavior and calibration</a:t>
            </a:r>
            <a:r>
              <a:rPr lang="en-US" sz="2200" dirty="0"/>
              <a:t> with a </a:t>
            </a:r>
            <a:r>
              <a:rPr lang="en-US" sz="2200" b="1" dirty="0"/>
              <a:t>single τ*</a:t>
            </a:r>
            <a:r>
              <a:rPr lang="en-US" sz="2200" dirty="0"/>
              <a:t>—a combination not reported in prior deepfake forensics.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 sz="2200" dirty="0"/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2200" b="1" dirty="0">
                <a:solidFill>
                  <a:schemeClr val="tx1"/>
                </a:solidFill>
              </a:rPr>
              <a:t>Worst-of-K red-team training</a:t>
            </a:r>
            <a:r>
              <a:rPr lang="en-US" altLang="en-US" sz="2200" dirty="0">
                <a:solidFill>
                  <a:schemeClr val="tx1"/>
                </a:solidFill>
              </a:rPr>
              <a:t> + </a:t>
            </a:r>
            <a:r>
              <a:rPr lang="en-US" altLang="en-US" sz="2200" b="1" dirty="0">
                <a:solidFill>
                  <a:schemeClr val="tx1"/>
                </a:solidFill>
              </a:rPr>
              <a:t>randomized TTA</a:t>
            </a:r>
            <a:r>
              <a:rPr lang="en-US" altLang="en-US" sz="2200" dirty="0">
                <a:solidFill>
                  <a:schemeClr val="tx1"/>
                </a:solidFill>
              </a:rPr>
              <a:t> → stable, attack-aware decisions.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2200" b="1" dirty="0">
                <a:solidFill>
                  <a:schemeClr val="tx1"/>
                </a:solidFill>
              </a:rPr>
              <a:t>Two-stream content + residual</a:t>
            </a:r>
            <a:r>
              <a:rPr lang="en-US" altLang="en-US" sz="2200" dirty="0">
                <a:solidFill>
                  <a:schemeClr val="tx1"/>
                </a:solidFill>
              </a:rPr>
              <a:t> with </a:t>
            </a:r>
            <a:r>
              <a:rPr lang="en-US" altLang="en-US" sz="2200" b="1" dirty="0">
                <a:solidFill>
                  <a:schemeClr val="tx1"/>
                </a:solidFill>
              </a:rPr>
              <a:t>P2 injection</a:t>
            </a:r>
            <a:r>
              <a:rPr lang="en-US" altLang="en-US" sz="2200" dirty="0">
                <a:solidFill>
                  <a:schemeClr val="tx1"/>
                </a:solidFill>
              </a:rPr>
              <a:t> → preserves forensic cues.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2200" b="1" dirty="0">
                <a:solidFill>
                  <a:schemeClr val="tx1"/>
                </a:solidFill>
              </a:rPr>
              <a:t>Weak-supervised FPN head</a:t>
            </a:r>
            <a:r>
              <a:rPr lang="en-US" altLang="en-US" sz="2200" dirty="0">
                <a:solidFill>
                  <a:schemeClr val="tx1"/>
                </a:solidFill>
              </a:rPr>
              <a:t> → useful heatmaps without dense labels.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2200" b="1" dirty="0">
                <a:solidFill>
                  <a:schemeClr val="tx1"/>
                </a:solidFill>
              </a:rPr>
              <a:t>Deployment metrics</a:t>
            </a:r>
            <a:r>
              <a:rPr lang="en-US" altLang="en-US" sz="2200" dirty="0">
                <a:solidFill>
                  <a:schemeClr val="tx1"/>
                </a:solidFill>
              </a:rPr>
              <a:t> (τ*, ECE/NLL/Brier, AURC) → reliability beyond AUC.</a:t>
            </a:r>
          </a:p>
        </p:txBody>
      </p:sp>
    </p:spTree>
    <p:extLst>
      <p:ext uri="{BB962C8B-B14F-4D97-AF65-F5344CB8AC3E}">
        <p14:creationId xmlns:p14="http://schemas.microsoft.com/office/powerpoint/2010/main" val="13775224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DC62E-D054-0D7D-8EE4-98FC5E355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4400" dirty="0"/>
              <a:t>Limitations &amp; Future Work</a:t>
            </a:r>
            <a:br>
              <a:rPr lang="en-IN" sz="4400" dirty="0"/>
            </a:br>
            <a:endParaRPr lang="en-IN" sz="4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AB6FE0-8641-4347-7FB3-22BD51C0E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24</a:t>
            </a:fld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77CA40A4-6481-E380-4710-1D3095E1DB8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199" y="1862110"/>
            <a:ext cx="11267661" cy="39079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Weak priors ≠ pixel‑accurate masks → hard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IoU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low. 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No guarantees vs fully adaptive adversaries. Image‑only.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2400" dirty="0">
                <a:solidFill>
                  <a:schemeClr val="tx1"/>
                </a:solidFill>
              </a:rPr>
              <a:t>Extend priors beyond faces; collect finer‑grained annotations.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2400" dirty="0">
                <a:solidFill>
                  <a:schemeClr val="tx1"/>
                </a:solidFill>
              </a:rPr>
              <a:t>Video: temporal aggregation; audio‑visual fusion.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2400" dirty="0">
                <a:solidFill>
                  <a:schemeClr val="tx1"/>
                </a:solidFill>
              </a:rPr>
              <a:t>Learned/adaptive counter‑forensics for harder stress tests. Domain adaptation for low‑light/compression.</a:t>
            </a:r>
          </a:p>
        </p:txBody>
      </p:sp>
    </p:spTree>
    <p:extLst>
      <p:ext uri="{BB962C8B-B14F-4D97-AF65-F5344CB8AC3E}">
        <p14:creationId xmlns:p14="http://schemas.microsoft.com/office/powerpoint/2010/main" val="34577325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3DBD4-E398-4AA3-AEC1-4BF03FC59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412" y="2773181"/>
            <a:ext cx="3623176" cy="2319306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A55AA7-3B73-477B-A886-58F8E9942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43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9352-2AB0-4ADD-96B9-AB0FAECB5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61" y="184183"/>
            <a:ext cx="8491010" cy="1149725"/>
          </a:xfrm>
        </p:spPr>
        <p:txBody>
          <a:bodyPr>
            <a:normAutofit/>
          </a:bodyPr>
          <a:lstStyle/>
          <a:p>
            <a:r>
              <a:rPr lang="en-IN" sz="4800" dirty="0"/>
              <a:t>Motivation: Why this matters</a:t>
            </a:r>
            <a:endParaRPr lang="en-US" sz="4800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7CCCE07D-3B17-42EC-AE9C-222D13143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9A288711-8224-F402-4818-DB2441C52AC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02647" y="1560516"/>
            <a:ext cx="10951153" cy="47807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Deepfakes impact journalism, governance, legal workflows.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Detectors degrade after routine platform handling (recompress/resize) &amp; counter‑forensics.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Beyond a label, analysts need where the evidence is.</a:t>
            </a:r>
          </a:p>
          <a:p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Goal: </a:t>
            </a:r>
            <a:r>
              <a:rPr lang="en-IN" sz="2400" dirty="0">
                <a:solidFill>
                  <a:schemeClr val="tx2"/>
                </a:solidFill>
              </a:rPr>
              <a:t>Detection must </a:t>
            </a:r>
            <a:r>
              <a:rPr lang="en-US" sz="2400" dirty="0">
                <a:solidFill>
                  <a:schemeClr val="tx2"/>
                </a:solidFill>
              </a:rPr>
              <a:t>deliver decisions that remain stable under routine degradations—recompression, resizing, relighting—and under </a:t>
            </a:r>
            <a:r>
              <a:rPr lang="en-IN" sz="2400" dirty="0">
                <a:solidFill>
                  <a:schemeClr val="tx2"/>
                </a:solidFill>
              </a:rPr>
              <a:t>intentional counter-forensics.</a:t>
            </a:r>
          </a:p>
          <a:p>
            <a:r>
              <a:rPr lang="en-US" sz="2400" dirty="0">
                <a:solidFill>
                  <a:schemeClr val="tx2"/>
                </a:solidFill>
              </a:rPr>
              <a:t>Detection remains a moving target because the artifacts exploited by algorithms are not fixed properties of media; they mutate once adversaries understand what a </a:t>
            </a:r>
            <a:r>
              <a:rPr lang="en-IN" sz="2400" dirty="0">
                <a:solidFill>
                  <a:schemeClr val="tx2"/>
                </a:solidFill>
              </a:rPr>
              <a:t>detector attends to.</a:t>
            </a: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90342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8E50F-247A-4628-90BB-62A60E3966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40" y="581891"/>
            <a:ext cx="10310050" cy="1136259"/>
          </a:xfrm>
        </p:spPr>
        <p:txBody>
          <a:bodyPr>
            <a:normAutofit/>
          </a:bodyPr>
          <a:lstStyle/>
          <a:p>
            <a:r>
              <a:rPr lang="en-IN" sz="4400" dirty="0"/>
              <a:t>Problem Statement &amp; Threat Model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2A8BE8-DC21-47DE-B6F3-7DC95B43C5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2741" y="1862128"/>
            <a:ext cx="11167918" cy="4413981"/>
          </a:xfrm>
        </p:spPr>
        <p:txBody>
          <a:bodyPr>
            <a:noAutofit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400" b="1" dirty="0">
                <a:cs typeface="Arial" panose="020B0604020202020204" pitchFamily="34" charset="0"/>
              </a:rPr>
              <a:t>Task:</a:t>
            </a:r>
            <a:r>
              <a:rPr lang="en-US" altLang="en-US" sz="2400" dirty="0">
                <a:cs typeface="Arial" panose="020B0604020202020204" pitchFamily="34" charset="0"/>
              </a:rPr>
              <a:t> (a) Real vs Fake; (b) Weak localization (heatmap) after attacker edits.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 b="1" dirty="0">
                <a:cs typeface="Arial" panose="020B0604020202020204" pitchFamily="34" charset="0"/>
              </a:rPr>
              <a:t>Attacks:</a:t>
            </a:r>
            <a:r>
              <a:rPr lang="en-US" altLang="en-US" sz="2400" dirty="0">
                <a:cs typeface="Arial" panose="020B0604020202020204" pitchFamily="34" charset="0"/>
              </a:rPr>
              <a:t> </a:t>
            </a:r>
            <a:r>
              <a:rPr lang="en-US" sz="2400" dirty="0"/>
              <a:t>jpeg (realign + recompress), warp (subpixel resampling), </a:t>
            </a:r>
            <a:r>
              <a:rPr lang="en-US" sz="2400" dirty="0" err="1"/>
              <a:t>regrain</a:t>
            </a:r>
            <a:r>
              <a:rPr lang="en-US" sz="2400" dirty="0"/>
              <a:t> (denoise then add synthetic grain), seam (boundary smoothing), </a:t>
            </a:r>
            <a:r>
              <a:rPr lang="en-IN" sz="2400" dirty="0"/>
              <a:t>gamma (mild tone mapping), and transcode (social-app–style re-encoding)</a:t>
            </a:r>
            <a:r>
              <a:rPr lang="en-US" altLang="en-US" sz="2400" dirty="0">
                <a:cs typeface="Arial" panose="020B0604020202020204" pitchFamily="34" charset="0"/>
              </a:rPr>
              <a:t>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400" b="1" dirty="0">
                <a:cs typeface="Arial" panose="020B0604020202020204" pitchFamily="34" charset="0"/>
              </a:rPr>
              <a:t>Constraint:</a:t>
            </a:r>
            <a:r>
              <a:rPr lang="en-US" altLang="en-US" sz="2400" dirty="0">
                <a:cs typeface="Arial" panose="020B0604020202020204" pitchFamily="34" charset="0"/>
              </a:rPr>
              <a:t> Edits keep content plausible; aim to suppress/spoof forensics.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altLang="en-US" sz="2400" dirty="0">
              <a:cs typeface="Arial" panose="020B0604020202020204" pitchFamily="34" charset="0"/>
            </a:endParaRPr>
          </a:p>
          <a:p>
            <a:r>
              <a:rPr lang="en-US" sz="2400" dirty="0"/>
              <a:t>The central problem is to detect manipulated media and indicate manipulated regions in the presence of chosen </a:t>
            </a:r>
            <a:r>
              <a:rPr lang="en-US" sz="2400" dirty="0" err="1"/>
              <a:t>adversarially</a:t>
            </a:r>
            <a:r>
              <a:rPr lang="en-US" sz="2400" dirty="0"/>
              <a:t> visually subtle edits that preserve narrative content.</a:t>
            </a:r>
          </a:p>
          <a:p>
            <a:r>
              <a:rPr lang="en-US" sz="2400" dirty="0"/>
              <a:t>while suppressing or spoofing forensic evidence</a:t>
            </a:r>
            <a:endParaRPr lang="en-US" sz="24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3196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D5648-EC4F-4D61-9453-4E038C033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>
            <a:noAutofit/>
          </a:bodyPr>
          <a:lstStyle/>
          <a:p>
            <a:r>
              <a:rPr lang="en-US" sz="4400" dirty="0"/>
              <a:t>Research Questions (RQs) &amp; Goals (RGs)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BA18D9-DF9D-45C8-A71D-661F2BD20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0B6FFF-0797-6BA4-F197-852359C31E32}"/>
              </a:ext>
            </a:extLst>
          </p:cNvPr>
          <p:cNvSpPr txBox="1"/>
          <p:nvPr/>
        </p:nvSpPr>
        <p:spPr>
          <a:xfrm>
            <a:off x="838200" y="2295574"/>
            <a:ext cx="10771094" cy="33539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RQ1: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Which counter‑forensics hurt most?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RQ2: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Do attack‑aware training + Test-Time Augmentation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improve worst‑case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robustness &amp; calibration?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RQ3: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Does fusing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content + residuals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help when one cue is weakened?</a:t>
            </a:r>
          </a:p>
        </p:txBody>
      </p:sp>
    </p:spTree>
    <p:extLst>
      <p:ext uri="{BB962C8B-B14F-4D97-AF65-F5344CB8AC3E}">
        <p14:creationId xmlns:p14="http://schemas.microsoft.com/office/powerpoint/2010/main" val="2262191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69AFE3-092E-4EBC-05D8-4E0989BB20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EA43F-85CA-46E8-0BCF-1098C7EA9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>
            <a:noAutofit/>
          </a:bodyPr>
          <a:lstStyle/>
          <a:p>
            <a:r>
              <a:rPr lang="en-IN" sz="4400" dirty="0"/>
              <a:t>Research Paradigm</a:t>
            </a:r>
            <a:endParaRPr lang="en-US" sz="44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2E5B63-FE40-72F4-B4E3-8BFB4DF11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B430EA-6311-9511-0D47-9F7D3D55A6D0}"/>
              </a:ext>
            </a:extLst>
          </p:cNvPr>
          <p:cNvSpPr txBox="1"/>
          <p:nvPr/>
        </p:nvSpPr>
        <p:spPr>
          <a:xfrm>
            <a:off x="564822" y="1855771"/>
            <a:ext cx="10707255" cy="39079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b="1" dirty="0">
                <a:solidFill>
                  <a:schemeClr val="tx2"/>
                </a:solidFill>
                <a:cs typeface="Arial" panose="020B0604020202020204" pitchFamily="34" charset="0"/>
              </a:rPr>
              <a:t>Paradigm:</a:t>
            </a:r>
            <a:r>
              <a:rPr lang="en-US" altLang="en-US" sz="2400" dirty="0">
                <a:solidFill>
                  <a:schemeClr val="tx2"/>
                </a:solidFill>
                <a:cs typeface="Arial" panose="020B0604020202020204" pitchFamily="34" charset="0"/>
              </a:rPr>
              <a:t> Design &amp; construction of a two‑stream detector + experimental evaluation under realistic stress.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b="1" dirty="0">
                <a:solidFill>
                  <a:schemeClr val="tx2"/>
                </a:solidFill>
                <a:cs typeface="Arial" panose="020B0604020202020204" pitchFamily="34" charset="0"/>
              </a:rPr>
              <a:t>Formalization:</a:t>
            </a:r>
            <a:r>
              <a:rPr lang="en-US" altLang="en-US" sz="2400" dirty="0">
                <a:solidFill>
                  <a:schemeClr val="tx2"/>
                </a:solidFill>
                <a:cs typeface="Arial" panose="020B0604020202020204" pitchFamily="34" charset="0"/>
              </a:rPr>
              <a:t> Losses/objective for robustness &amp; weak localization.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2400" dirty="0">
              <a:solidFill>
                <a:schemeClr val="tx2"/>
              </a:solidFill>
              <a:cs typeface="Arial" panose="020B0604020202020204" pitchFamily="34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A deployment-oriented detector that is robust under realistic counter-forensics, calibrated for decision-making, and able to surface spatial evidence with weak supervision.</a:t>
            </a:r>
            <a:endParaRPr lang="en-US" altLang="en-US" sz="2400" dirty="0">
              <a:solidFill>
                <a:schemeClr val="tx2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4163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DE3504-10A1-D765-5539-D9C2A036C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AEE17-8348-A2F4-FC7E-12DEC3DCC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8"/>
            <a:ext cx="4253753" cy="878822"/>
          </a:xfrm>
        </p:spPr>
        <p:txBody>
          <a:bodyPr>
            <a:noAutofit/>
          </a:bodyPr>
          <a:lstStyle/>
          <a:p>
            <a:r>
              <a:rPr lang="en-IN" sz="4400" dirty="0"/>
              <a:t>Related Work</a:t>
            </a:r>
            <a:endParaRPr lang="en-US" sz="44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76E9BA-D576-873E-BA93-660C4B62E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4CC7E8-7221-A5A8-5F2D-84F12118E4C6}"/>
              </a:ext>
            </a:extLst>
          </p:cNvPr>
          <p:cNvSpPr txBox="1"/>
          <p:nvPr/>
        </p:nvSpPr>
        <p:spPr>
          <a:xfrm>
            <a:off x="838200" y="1782482"/>
            <a:ext cx="10681447" cy="4461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tx2"/>
                </a:solidFill>
                <a:cs typeface="Arial" panose="020B0604020202020204" pitchFamily="34" charset="0"/>
              </a:rPr>
              <a:t>Datasets/protocols: </a:t>
            </a:r>
            <a:r>
              <a:rPr lang="en-IN" sz="2400" dirty="0" err="1">
                <a:solidFill>
                  <a:schemeClr val="tx2"/>
                </a:solidFill>
                <a:cs typeface="Arial" panose="020B0604020202020204" pitchFamily="34" charset="0"/>
              </a:rPr>
              <a:t>FaceForensics</a:t>
            </a:r>
            <a:r>
              <a:rPr lang="en-IN" sz="2400" dirty="0">
                <a:solidFill>
                  <a:schemeClr val="tx2"/>
                </a:solidFill>
                <a:cs typeface="Arial" panose="020B0604020202020204" pitchFamily="34" charset="0"/>
              </a:rPr>
              <a:t>++, DFDC (compression‑aware).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tx2"/>
                </a:solidFill>
                <a:cs typeface="Arial" panose="020B0604020202020204" pitchFamily="34" charset="0"/>
              </a:rPr>
              <a:t>Detectors: semantic (</a:t>
            </a:r>
            <a:r>
              <a:rPr lang="en-IN" sz="2400" dirty="0" err="1">
                <a:solidFill>
                  <a:schemeClr val="tx2"/>
                </a:solidFill>
                <a:cs typeface="Arial" panose="020B0604020202020204" pitchFamily="34" charset="0"/>
              </a:rPr>
              <a:t>Xception</a:t>
            </a:r>
            <a:r>
              <a:rPr lang="en-IN" sz="2400" dirty="0">
                <a:solidFill>
                  <a:schemeClr val="tx2"/>
                </a:solidFill>
                <a:cs typeface="Arial" panose="020B0604020202020204" pitchFamily="34" charset="0"/>
              </a:rPr>
              <a:t>), boundary (Face X‑ray), frequency (F3‑Net), generic localizers (</a:t>
            </a:r>
            <a:r>
              <a:rPr lang="en-IN" sz="2400" dirty="0" err="1">
                <a:solidFill>
                  <a:schemeClr val="tx2"/>
                </a:solidFill>
                <a:cs typeface="Arial" panose="020B0604020202020204" pitchFamily="34" charset="0"/>
              </a:rPr>
              <a:t>ManTra</a:t>
            </a:r>
            <a:r>
              <a:rPr lang="en-IN" sz="2400" dirty="0">
                <a:solidFill>
                  <a:schemeClr val="tx2"/>
                </a:solidFill>
                <a:cs typeface="Arial" panose="020B0604020202020204" pitchFamily="34" charset="0"/>
              </a:rPr>
              <a:t>‑Net).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 err="1">
                <a:solidFill>
                  <a:schemeClr val="tx2"/>
                </a:solidFill>
                <a:cs typeface="Arial" panose="020B0604020202020204" pitchFamily="34" charset="0"/>
              </a:rPr>
              <a:t>Defenses</a:t>
            </a:r>
            <a:r>
              <a:rPr lang="en-IN" sz="2400" dirty="0">
                <a:solidFill>
                  <a:schemeClr val="tx2"/>
                </a:solidFill>
                <a:cs typeface="Arial" panose="020B0604020202020204" pitchFamily="34" charset="0"/>
              </a:rPr>
              <a:t>: randomized input transforms; counter‑forensics increasingly practical.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tx2"/>
              </a:solidFill>
              <a:cs typeface="Arial" panose="020B0604020202020204" pitchFamily="34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2"/>
                </a:solidFill>
                <a:cs typeface="Arial" panose="020B0604020202020204" pitchFamily="34" charset="0"/>
              </a:rPr>
              <a:t>These advances don’t consistently report worst‑case robustness, calibration, or provide weakly‑supervised evidence maps. </a:t>
            </a:r>
            <a:endParaRPr lang="en-US" altLang="en-US" sz="2400" dirty="0">
              <a:solidFill>
                <a:schemeClr val="tx2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5910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DBFFA-EDA7-304D-D977-37F77B827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8"/>
            <a:ext cx="8518236" cy="704418"/>
          </a:xfrm>
        </p:spPr>
        <p:txBody>
          <a:bodyPr>
            <a:normAutofit/>
          </a:bodyPr>
          <a:lstStyle/>
          <a:p>
            <a:r>
              <a:rPr lang="en-IN" sz="4400" dirty="0"/>
              <a:t>Challenges in Current Techniques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2C8241-B6AE-2C39-5037-BB85EDAD4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8</a:t>
            </a:fld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3824FFE7-B422-04D6-6E0B-A872B3C4726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2727" y="1869410"/>
            <a:ext cx="10908146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Train–deploy mismatch: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Real media is re-encoded, filtered, or lightly edited; models trained on pristine data overfit and break under these benign shifts.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Feature bias: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Content-focused methods miss subtle manipulation traces; artifact-focused ones are brittle to simple denoise/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regrain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steps.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Blunt augmentations: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Heavy, generic augments can erase the very forensic signals detectors need.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Optimistic evaluation: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Many results come from clean test sets or metrics that ignore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worst-case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counter-forensics.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Weak labels vs hard metrics: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Precise tamper masks are rare; judging with strict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IoU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on coarse face regions is ill-posed and inconsistent.</a:t>
            </a:r>
          </a:p>
        </p:txBody>
      </p:sp>
    </p:spTree>
    <p:extLst>
      <p:ext uri="{BB962C8B-B14F-4D97-AF65-F5344CB8AC3E}">
        <p14:creationId xmlns:p14="http://schemas.microsoft.com/office/powerpoint/2010/main" val="3700662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BF637-7E99-0F67-96A9-4302C0DAE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085022" y="3029052"/>
            <a:ext cx="4568687" cy="799893"/>
          </a:xfrm>
        </p:spPr>
        <p:txBody>
          <a:bodyPr>
            <a:normAutofit fontScale="90000"/>
          </a:bodyPr>
          <a:lstStyle/>
          <a:p>
            <a:r>
              <a:rPr lang="en-IN" sz="4400" dirty="0"/>
              <a:t>System Architecture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49B240-76D0-3A23-B7E2-D73287DBB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9</a:t>
            </a:fld>
            <a:endParaRPr lang="en-US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6A4FDE9-76B1-FC38-C7CE-AF5712D0FA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742" t="449" r="10375" b="20599"/>
          <a:stretch>
            <a:fillRect/>
          </a:stretch>
        </p:blipFill>
        <p:spPr>
          <a:xfrm>
            <a:off x="1688386" y="0"/>
            <a:ext cx="9428252" cy="652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507123"/>
      </p:ext>
    </p:extLst>
  </p:cSld>
  <p:clrMapOvr>
    <a:masterClrMapping/>
  </p:clrMapOvr>
</p:sld>
</file>

<file path=ppt/theme/theme1.xml><?xml version="1.0" encoding="utf-8"?>
<a:theme xmlns:a="http://schemas.openxmlformats.org/drawingml/2006/main" name="LuminousVTI">
  <a:themeElements>
    <a:clrScheme name="Custom 54">
      <a:dk1>
        <a:sysClr val="windowText" lastClr="000000"/>
      </a:dk1>
      <a:lt1>
        <a:sysClr val="window" lastClr="FFFFFF"/>
      </a:lt1>
      <a:dk2>
        <a:srgbClr val="201449"/>
      </a:dk2>
      <a:lt2>
        <a:srgbClr val="EEEEEE"/>
      </a:lt2>
      <a:accent1>
        <a:srgbClr val="F900A0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8477FE"/>
      </a:folHlink>
    </a:clrScheme>
    <a:fontScheme name="Custom 51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uminousVTI" id="{3EBF12FF-FD44-415B-AB75-5B4F7E5C3AC4}" vid="{521B7FAE-6A8D-4468-B79A-0706294A0D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F887BEC-12B5-41C3-87A8-94840B21727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4F9A873-407D-42B0-99B8-A577ED76CA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A22E404-1C8D-48DE-80FC-4CA5DFE37C32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_LuminousVTI</Template>
  <TotalTime>352</TotalTime>
  <Words>1503</Words>
  <Application>Microsoft Office PowerPoint</Application>
  <PresentationFormat>Widescreen</PresentationFormat>
  <Paragraphs>145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Arial</vt:lpstr>
      <vt:lpstr>Avenir Next LT Pro</vt:lpstr>
      <vt:lpstr>Calibri</vt:lpstr>
      <vt:lpstr>Cambria</vt:lpstr>
      <vt:lpstr>Cambria Math</vt:lpstr>
      <vt:lpstr>Sabon Next LT</vt:lpstr>
      <vt:lpstr>Wingdings</vt:lpstr>
      <vt:lpstr>LuminousVTI</vt:lpstr>
      <vt:lpstr>UnFooled: Attack‑Aware Deepfake &amp; Image Forensics</vt:lpstr>
      <vt:lpstr>Agenda</vt:lpstr>
      <vt:lpstr>Motivation: Why this matters</vt:lpstr>
      <vt:lpstr>Problem Statement &amp; Threat Model</vt:lpstr>
      <vt:lpstr>Research Questions (RQs) &amp; Goals (RGs)</vt:lpstr>
      <vt:lpstr>Research Paradigm</vt:lpstr>
      <vt:lpstr>Related Work</vt:lpstr>
      <vt:lpstr>Challenges in Current Techniques</vt:lpstr>
      <vt:lpstr>System Architecture</vt:lpstr>
      <vt:lpstr>Method Overview</vt:lpstr>
      <vt:lpstr>Method</vt:lpstr>
      <vt:lpstr>Method cont.</vt:lpstr>
      <vt:lpstr>Datasets &amp; Preprocessing</vt:lpstr>
      <vt:lpstr>Implementation &amp; Inference</vt:lpstr>
      <vt:lpstr>Evaluation Protocol &amp; Metrics</vt:lpstr>
      <vt:lpstr>Evaluation Protocol &amp; Metrics</vt:lpstr>
      <vt:lpstr>Results</vt:lpstr>
      <vt:lpstr>Results: Operating Point &amp; τ*</vt:lpstr>
      <vt:lpstr>PowerPoint Presentation</vt:lpstr>
      <vt:lpstr>Qualitative: Weak Localization</vt:lpstr>
      <vt:lpstr>PowerPoint Presentation</vt:lpstr>
      <vt:lpstr>PowerPoint Presentation</vt:lpstr>
      <vt:lpstr>Contributions &amp; Novelty</vt:lpstr>
      <vt:lpstr>Limitations &amp; Future Work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Noor Fatima</cp:lastModifiedBy>
  <cp:revision>50</cp:revision>
  <dcterms:created xsi:type="dcterms:W3CDTF">2025-11-23T16:52:43Z</dcterms:created>
  <dcterms:modified xsi:type="dcterms:W3CDTF">2025-11-24T17:40:07Z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